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25"/>
  </p:notesMasterIdLst>
  <p:sldIdLst>
    <p:sldId id="256" r:id="rId2"/>
    <p:sldId id="257" r:id="rId3"/>
    <p:sldId id="259" r:id="rId4"/>
    <p:sldId id="260" r:id="rId5"/>
    <p:sldId id="261" r:id="rId6"/>
    <p:sldId id="265" r:id="rId7"/>
    <p:sldId id="278" r:id="rId8"/>
    <p:sldId id="262" r:id="rId9"/>
    <p:sldId id="263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64" r:id="rId23"/>
    <p:sldId id="279" r:id="rId2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5367" autoAdjust="0"/>
  </p:normalViewPr>
  <p:slideViewPr>
    <p:cSldViewPr>
      <p:cViewPr varScale="1">
        <p:scale>
          <a:sx n="66" d="100"/>
          <a:sy n="66" d="100"/>
        </p:scale>
        <p:origin x="-1276" y="-5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462382-C056-46FE-8676-9BE095130ED3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BEF106-AB46-458C-9B9A-233470AC70ED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BEF106-AB46-458C-9B9A-233470AC70ED}" type="slidenum">
              <a:rPr lang="en-US" smtClean="0"/>
              <a:t>17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ight Triangle 9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grpSp>
        <p:nvGrpSpPr>
          <p:cNvPr id="2" name="Group 1"/>
          <p:cNvGrpSpPr/>
          <p:nvPr/>
        </p:nvGrpSpPr>
        <p:grpSpPr>
          <a:xfrm>
            <a:off x="-3765" y="4953000"/>
            <a:ext cx="9147765" cy="1912088"/>
            <a:chOff x="-3765" y="4832896"/>
            <a:chExt cx="9147765" cy="2032192"/>
          </a:xfrm>
        </p:grpSpPr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>
              <a:extLst/>
            </a:lstStyle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Straight Connector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1D8BD707-D9CF-40AE-B4C6-C98DA3205C09}" type="datetimeFigureOut">
              <a:rPr lang="en-US" smtClean="0"/>
              <a:pPr/>
              <a:t>11/16/2020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11/16/2020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11/16/2020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11/16/2020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11/16/2020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hevron 6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8" name="Chevron 7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11/16/2020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11/16/2020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11/16/2020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11/16/2020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11/16/2020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1D8BD707-D9CF-40AE-B4C6-C98DA3205C09}" type="datetimeFigureOut">
              <a:rPr lang="en-US" smtClean="0"/>
              <a:pPr/>
              <a:t>11/16/2020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716436" y="5001993"/>
            <a:ext cx="3802003" cy="144311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-329" y="347"/>
                </a:moveTo>
                <a:lnTo>
                  <a:pt x="7156" y="682"/>
                </a:lnTo>
                <a:lnTo>
                  <a:pt x="5229" y="682"/>
                </a:lnTo>
                <a:lnTo>
                  <a:pt x="-328" y="345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-53561" y="5785023"/>
            <a:ext cx="3802003" cy="838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817" y="97"/>
                </a:moveTo>
                <a:lnTo>
                  <a:pt x="6408" y="682"/>
                </a:lnTo>
                <a:lnTo>
                  <a:pt x="5232" y="685"/>
                </a:lnTo>
                <a:lnTo>
                  <a:pt x="829" y="101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0" name="Right Triangle 9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hevron 11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13" name="Chevron 12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>
            <a:spLocks/>
          </p:cNvSpPr>
          <p:nvPr/>
        </p:nvSpPr>
        <p:spPr bwMode="auto">
          <a:xfrm>
            <a:off x="716436" y="5001993"/>
            <a:ext cx="3802003" cy="144311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-329" y="347"/>
                </a:moveTo>
                <a:lnTo>
                  <a:pt x="7156" y="682"/>
                </a:lnTo>
                <a:lnTo>
                  <a:pt x="5229" y="682"/>
                </a:lnTo>
                <a:lnTo>
                  <a:pt x="-328" y="345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-53561" y="5785023"/>
            <a:ext cx="3802003" cy="838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817" y="97"/>
                </a:moveTo>
                <a:lnTo>
                  <a:pt x="6408" y="682"/>
                </a:lnTo>
                <a:lnTo>
                  <a:pt x="5232" y="685"/>
                </a:lnTo>
                <a:lnTo>
                  <a:pt x="829" y="101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4" name="Right Triangle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3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1D8BD707-D9CF-40AE-B4C6-C98DA3205C09}" type="datetimeFigureOut">
              <a:rPr lang="en-US" smtClean="0"/>
              <a:pPr/>
              <a:t>11/16/2020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mailto:debian@192.168.7.2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hyperlink" Target="https://bwgz57.wordpress.com/2012/04/03/beaglebone-stepping-out/" TargetMode="External"/><Relationship Id="rId3" Type="http://schemas.openxmlformats.org/officeDocument/2006/relationships/hyperlink" Target="https://gist.github.com/krishnan793/29c75261168040c99102" TargetMode="External"/><Relationship Id="rId7" Type="http://schemas.openxmlformats.org/officeDocument/2006/relationships/hyperlink" Target="https://www.instructables.com/BYJ48-Stepper-Motor/" TargetMode="External"/><Relationship Id="rId2" Type="http://schemas.openxmlformats.org/officeDocument/2006/relationships/hyperlink" Target="https://developer.ridgerun.com/wiki/index.php/How_to_use_GPIO_signals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seeedstudio.com/blog/2019/03/04/driving-a-28byj-48-stepper-motor-with-a-uln2003-driver-board-and-arduino/" TargetMode="External"/><Relationship Id="rId5" Type="http://schemas.openxmlformats.org/officeDocument/2006/relationships/hyperlink" Target="https://datasheetspdf.com/pdf-file/1006817/Kiatronics/28BYJ-48/1" TargetMode="External"/><Relationship Id="rId4" Type="http://schemas.openxmlformats.org/officeDocument/2006/relationships/hyperlink" Target="https://developer.ridgerun.com/wiki/index.php?title=Gpio-int-test.c" TargetMode="External"/><Relationship Id="rId9" Type="http://schemas.openxmlformats.org/officeDocument/2006/relationships/hyperlink" Target="https://beagleboard.org/black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://www.ti.com/product/uln2003a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GB" b="1" dirty="0" smtClean="0">
                <a:latin typeface="Times New Roman" pitchFamily="18" charset="0"/>
                <a:cs typeface="Times New Roman" pitchFamily="18" charset="0"/>
              </a:rPr>
              <a:t>Individual Activity: 2_2</a:t>
            </a:r>
            <a:br>
              <a:rPr lang="en-GB" b="1" dirty="0" smtClean="0">
                <a:latin typeface="Times New Roman" pitchFamily="18" charset="0"/>
                <a:cs typeface="Times New Roman" pitchFamily="18" charset="0"/>
              </a:rPr>
            </a:br>
            <a:r>
              <a:rPr lang="en-GB" b="1" dirty="0" smtClean="0">
                <a:latin typeface="Times New Roman" pitchFamily="18" charset="0"/>
                <a:cs typeface="Times New Roman" pitchFamily="18" charset="0"/>
              </a:rPr>
              <a:t>Task: Interfacing Stepper Motor with </a:t>
            </a:r>
            <a:r>
              <a:rPr lang="en-GB" b="1" dirty="0" err="1" smtClean="0">
                <a:latin typeface="Times New Roman" pitchFamily="18" charset="0"/>
                <a:cs typeface="Times New Roman" pitchFamily="18" charset="0"/>
              </a:rPr>
              <a:t>Beaglebone</a:t>
            </a:r>
            <a:r>
              <a:rPr lang="en-GB" b="1" dirty="0" smtClean="0">
                <a:latin typeface="Times New Roman" pitchFamily="18" charset="0"/>
                <a:cs typeface="Times New Roman" pitchFamily="18" charset="0"/>
              </a:rPr>
              <a:t> Black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3886200"/>
            <a:ext cx="8458200" cy="1752600"/>
          </a:xfrm>
        </p:spPr>
        <p:txBody>
          <a:bodyPr>
            <a:normAutofit/>
          </a:bodyPr>
          <a:lstStyle/>
          <a:p>
            <a:pPr algn="l"/>
            <a:r>
              <a:rPr lang="en-GB" sz="26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Submitted by:                               	Submitted to:</a:t>
            </a:r>
            <a:endParaRPr lang="en-US" sz="2600" b="1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algn="l"/>
            <a:r>
              <a:rPr lang="en-GB" sz="2600" b="1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Navjot</a:t>
            </a:r>
            <a:r>
              <a:rPr lang="en-GB" sz="26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GB" sz="2600" b="1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Saini</a:t>
            </a:r>
            <a:r>
              <a:rPr lang="en-GB" sz="26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(C0751275)      	 Prof. Mike </a:t>
            </a:r>
            <a:r>
              <a:rPr lang="en-GB" sz="2600" b="1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Aleshams</a:t>
            </a:r>
            <a:endParaRPr lang="en-GB" sz="2600" b="1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600201"/>
            <a:ext cx="5562600" cy="3200399"/>
          </a:xfrm>
        </p:spPr>
        <p:txBody>
          <a:bodyPr>
            <a:normAutofit fontScale="47500" lnSpcReduction="20000"/>
          </a:bodyPr>
          <a:lstStyle/>
          <a:p>
            <a:r>
              <a:rPr lang="en-US" sz="3400" dirty="0" smtClean="0">
                <a:latin typeface="Times New Roman" pitchFamily="18" charset="0"/>
                <a:cs typeface="Times New Roman" pitchFamily="18" charset="0"/>
              </a:rPr>
              <a:t>The motor steps when a specific combination of wires running to the motor are powered. This is just a pulse of power. Just enough to get the motor to step.</a:t>
            </a:r>
          </a:p>
          <a:p>
            <a:r>
              <a:rPr lang="en-US" sz="3400" dirty="0" smtClean="0">
                <a:latin typeface="Times New Roman" pitchFamily="18" charset="0"/>
                <a:cs typeface="Times New Roman" pitchFamily="18" charset="0"/>
              </a:rPr>
              <a:t> The driver and motor use a very simple protocol. Applying a signal to an input pin causes power to be sent to the motor on a corresponding wire.</a:t>
            </a:r>
          </a:p>
          <a:p>
            <a:r>
              <a:rPr lang="en-US" sz="3400" dirty="0" smtClean="0">
                <a:latin typeface="Times New Roman" pitchFamily="18" charset="0"/>
                <a:cs typeface="Times New Roman" pitchFamily="18" charset="0"/>
              </a:rPr>
              <a:t>The motor steps when specific combinations of its wires are powered and the same combination is used to signal the driver.</a:t>
            </a:r>
          </a:p>
          <a:p>
            <a:r>
              <a:rPr lang="en-US" sz="3400" dirty="0" smtClean="0">
                <a:latin typeface="Times New Roman" pitchFamily="18" charset="0"/>
                <a:cs typeface="Times New Roman" pitchFamily="18" charset="0"/>
              </a:rPr>
              <a:t>Step Angle (4-Step sequence): 11.25° (32 steps per revolution)</a:t>
            </a:r>
          </a:p>
          <a:p>
            <a:r>
              <a:rPr lang="en-US" sz="3400" dirty="0" smtClean="0">
                <a:latin typeface="Times New Roman" pitchFamily="18" charset="0"/>
                <a:cs typeface="Times New Roman" pitchFamily="18" charset="0"/>
              </a:rPr>
              <a:t>It takes 32*64 = 2048 steps per output shaft revolution. In 4-step sequence.</a:t>
            </a:r>
          </a:p>
          <a:p>
            <a:r>
              <a:rPr lang="de-DE" sz="3400" dirty="0" smtClean="0">
                <a:latin typeface="Times New Roman" pitchFamily="18" charset="0"/>
                <a:cs typeface="Times New Roman" pitchFamily="18" charset="0"/>
              </a:rPr>
              <a:t>4 Step sequence : AB – BC – CD – DA</a:t>
            </a:r>
            <a:endParaRPr lang="en-US" sz="34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Pin connection between Stepper Motor and ULN2003AN driver IC.</a:t>
            </a:r>
            <a:endParaRPr lang="en-US" b="1" dirty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5486400" y="4635500"/>
          <a:ext cx="3657600" cy="22225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"/>
                <a:gridCol w="1219200"/>
                <a:gridCol w="1219200"/>
              </a:tblGrid>
              <a:tr h="739140">
                <a:tc>
                  <a:txBody>
                    <a:bodyPr/>
                    <a:lstStyle/>
                    <a:p>
                      <a:pPr algn="l" fontAlgn="t"/>
                      <a:r>
                        <a:rPr lang="en-US" b="1" dirty="0" smtClean="0"/>
                        <a:t>ULN2003</a:t>
                      </a:r>
                      <a:endParaRPr lang="en-US" dirty="0"/>
                    </a:p>
                  </a:txBody>
                  <a:tcPr marL="63500" marR="63500" marT="19050" marB="190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b="1"/>
                        <a:t>Code</a:t>
                      </a:r>
                      <a:endParaRPr lang="en-US"/>
                    </a:p>
                  </a:txBody>
                  <a:tcPr marL="63500" marR="63500" marT="19050" marB="190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b="1"/>
                        <a:t>Wire Color</a:t>
                      </a:r>
                      <a:endParaRPr lang="en-US"/>
                    </a:p>
                  </a:txBody>
                  <a:tcPr marL="63500" marR="63500" marT="19050" marB="19050"/>
                </a:tc>
              </a:tr>
              <a:tr h="370840">
                <a:tc>
                  <a:txBody>
                    <a:bodyPr/>
                    <a:lstStyle/>
                    <a:p>
                      <a:pPr algn="ctr" fontAlgn="t"/>
                      <a:r>
                        <a:rPr lang="en-US"/>
                        <a:t>IN1</a:t>
                      </a:r>
                    </a:p>
                  </a:txBody>
                  <a:tcPr marL="63500" marR="63500" marT="19050" marB="1905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dirty="0"/>
                        <a:t> A</a:t>
                      </a:r>
                    </a:p>
                  </a:txBody>
                  <a:tcPr marL="63500" marR="63500" marT="19050" marB="1905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/>
                        <a:t>Blue</a:t>
                      </a:r>
                    </a:p>
                  </a:txBody>
                  <a:tcPr marL="63500" marR="63500" marT="19050" marB="19050"/>
                </a:tc>
              </a:tr>
              <a:tr h="370840">
                <a:tc>
                  <a:txBody>
                    <a:bodyPr/>
                    <a:lstStyle/>
                    <a:p>
                      <a:pPr algn="ctr" fontAlgn="t"/>
                      <a:r>
                        <a:rPr lang="en-US"/>
                        <a:t>IN2</a:t>
                      </a:r>
                    </a:p>
                  </a:txBody>
                  <a:tcPr marL="63500" marR="63500" marT="19050" marB="1905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dirty="0"/>
                        <a:t> B</a:t>
                      </a:r>
                    </a:p>
                  </a:txBody>
                  <a:tcPr marL="63500" marR="63500" marT="19050" marB="1905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/>
                        <a:t>Pink</a:t>
                      </a:r>
                    </a:p>
                  </a:txBody>
                  <a:tcPr marL="63500" marR="63500" marT="19050" marB="19050"/>
                </a:tc>
              </a:tr>
              <a:tr h="370840">
                <a:tc>
                  <a:txBody>
                    <a:bodyPr/>
                    <a:lstStyle/>
                    <a:p>
                      <a:pPr algn="ctr" fontAlgn="t"/>
                      <a:r>
                        <a:rPr lang="en-US" dirty="0"/>
                        <a:t>IN3</a:t>
                      </a:r>
                    </a:p>
                  </a:txBody>
                  <a:tcPr marL="63500" marR="63500" marT="19050" marB="1905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dirty="0"/>
                        <a:t> C</a:t>
                      </a:r>
                    </a:p>
                  </a:txBody>
                  <a:tcPr marL="63500" marR="63500" marT="19050" marB="1905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dirty="0"/>
                        <a:t>Yellow</a:t>
                      </a:r>
                    </a:p>
                  </a:txBody>
                  <a:tcPr marL="63500" marR="63500" marT="19050" marB="19050"/>
                </a:tc>
              </a:tr>
              <a:tr h="370840">
                <a:tc>
                  <a:txBody>
                    <a:bodyPr/>
                    <a:lstStyle/>
                    <a:p>
                      <a:pPr algn="ctr" fontAlgn="t"/>
                      <a:r>
                        <a:rPr lang="en-US"/>
                        <a:t>IN4</a:t>
                      </a:r>
                    </a:p>
                  </a:txBody>
                  <a:tcPr marL="63500" marR="63500" marT="19050" marB="1905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/>
                        <a:t> D</a:t>
                      </a:r>
                    </a:p>
                  </a:txBody>
                  <a:tcPr marL="63500" marR="63500" marT="19050" marB="1905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dirty="0"/>
                        <a:t>Orange</a:t>
                      </a:r>
                    </a:p>
                  </a:txBody>
                  <a:tcPr marL="63500" marR="63500" marT="19050" marB="19050"/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152400" y="4724400"/>
          <a:ext cx="5105400" cy="20701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0900"/>
                <a:gridCol w="935990"/>
                <a:gridCol w="765810"/>
                <a:gridCol w="850900"/>
                <a:gridCol w="850900"/>
                <a:gridCol w="850900"/>
              </a:tblGrid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/>
                        <a:t>Step</a:t>
                      </a:r>
                    </a:p>
                  </a:txBody>
                  <a:tcPr marL="63500" marR="63500" marT="19050" marB="190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/>
                        <a:t>Command</a:t>
                      </a:r>
                    </a:p>
                  </a:txBody>
                  <a:tcPr marL="63500" marR="63500" marT="19050" marB="190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/>
                        <a:t>IN4</a:t>
                      </a:r>
                    </a:p>
                  </a:txBody>
                  <a:tcPr marL="63500" marR="63500" marT="19050" marB="190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/>
                        <a:t>IN3</a:t>
                      </a:r>
                    </a:p>
                  </a:txBody>
                  <a:tcPr marL="63500" marR="63500" marT="19050" marB="190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/>
                        <a:t>IN2</a:t>
                      </a:r>
                    </a:p>
                  </a:txBody>
                  <a:tcPr marL="63500" marR="63500" marT="19050" marB="190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/>
                        <a:t>IN1</a:t>
                      </a:r>
                    </a:p>
                  </a:txBody>
                  <a:tcPr marL="63500" marR="63500" marT="19050" marB="19050"/>
                </a:tc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/>
                        <a:t>AB</a:t>
                      </a:r>
                    </a:p>
                  </a:txBody>
                  <a:tcPr marL="63500" marR="63500" marT="19050" marB="1905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/>
                        <a:t>03H</a:t>
                      </a:r>
                    </a:p>
                  </a:txBody>
                  <a:tcPr marL="63500" marR="63500" marT="19050" marB="1905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/>
                        <a:t>0</a:t>
                      </a:r>
                    </a:p>
                  </a:txBody>
                  <a:tcPr marL="63500" marR="63500" marT="19050" marB="1905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dirty="0"/>
                        <a:t>0</a:t>
                      </a:r>
                    </a:p>
                  </a:txBody>
                  <a:tcPr marL="63500" marR="63500" marT="19050" marB="1905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/>
                        <a:t>1</a:t>
                      </a:r>
                    </a:p>
                  </a:txBody>
                  <a:tcPr marL="63500" marR="63500" marT="19050" marB="1905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dirty="0"/>
                        <a:t>1</a:t>
                      </a:r>
                    </a:p>
                  </a:txBody>
                  <a:tcPr marL="63500" marR="63500" marT="19050" marB="19050"/>
                </a:tc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/>
                        <a:t>BC</a:t>
                      </a:r>
                    </a:p>
                  </a:txBody>
                  <a:tcPr marL="63500" marR="63500" marT="19050" marB="1905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/>
                        <a:t>06H</a:t>
                      </a:r>
                    </a:p>
                  </a:txBody>
                  <a:tcPr marL="63500" marR="63500" marT="19050" marB="1905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/>
                        <a:t>0</a:t>
                      </a:r>
                    </a:p>
                  </a:txBody>
                  <a:tcPr marL="63500" marR="63500" marT="19050" marB="1905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/>
                        <a:t>1</a:t>
                      </a:r>
                    </a:p>
                  </a:txBody>
                  <a:tcPr marL="63500" marR="63500" marT="19050" marB="1905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/>
                        <a:t>1</a:t>
                      </a:r>
                    </a:p>
                  </a:txBody>
                  <a:tcPr marL="63500" marR="63500" marT="19050" marB="1905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/>
                        <a:t>0</a:t>
                      </a:r>
                    </a:p>
                  </a:txBody>
                  <a:tcPr marL="63500" marR="63500" marT="19050" marB="19050"/>
                </a:tc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/>
                        <a:t>CD</a:t>
                      </a:r>
                    </a:p>
                  </a:txBody>
                  <a:tcPr marL="63500" marR="63500" marT="19050" marB="1905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/>
                        <a:t>0CH</a:t>
                      </a:r>
                    </a:p>
                  </a:txBody>
                  <a:tcPr marL="63500" marR="63500" marT="19050" marB="1905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/>
                        <a:t>1</a:t>
                      </a:r>
                    </a:p>
                  </a:txBody>
                  <a:tcPr marL="63500" marR="63500" marT="19050" marB="1905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dirty="0"/>
                        <a:t>1</a:t>
                      </a:r>
                    </a:p>
                  </a:txBody>
                  <a:tcPr marL="63500" marR="63500" marT="19050" marB="1905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/>
                        <a:t>0</a:t>
                      </a:r>
                    </a:p>
                  </a:txBody>
                  <a:tcPr marL="63500" marR="63500" marT="19050" marB="1905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/>
                        <a:t>0</a:t>
                      </a:r>
                    </a:p>
                  </a:txBody>
                  <a:tcPr marL="63500" marR="63500" marT="19050" marB="19050"/>
                </a:tc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/>
                        <a:t>DA</a:t>
                      </a:r>
                    </a:p>
                  </a:txBody>
                  <a:tcPr marL="63500" marR="63500" marT="19050" marB="1905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/>
                        <a:t>09H</a:t>
                      </a:r>
                    </a:p>
                  </a:txBody>
                  <a:tcPr marL="63500" marR="63500" marT="19050" marB="1905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/>
                        <a:t>1</a:t>
                      </a:r>
                    </a:p>
                  </a:txBody>
                  <a:tcPr marL="63500" marR="63500" marT="19050" marB="1905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/>
                        <a:t>0</a:t>
                      </a:r>
                    </a:p>
                  </a:txBody>
                  <a:tcPr marL="63500" marR="63500" marT="19050" marB="1905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/>
                        <a:t>0</a:t>
                      </a:r>
                    </a:p>
                  </a:txBody>
                  <a:tcPr marL="63500" marR="63500" marT="19050" marB="1905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dirty="0"/>
                        <a:t>1</a:t>
                      </a:r>
                    </a:p>
                  </a:txBody>
                  <a:tcPr marL="63500" marR="63500" marT="19050" marB="19050"/>
                </a:tc>
              </a:tr>
            </a:tbl>
          </a:graphicData>
        </a:graphic>
      </p:graphicFrame>
      <p:pic>
        <p:nvPicPr>
          <p:cNvPr id="15361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486400" y="1295400"/>
            <a:ext cx="3381375" cy="335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38200" y="1371600"/>
            <a:ext cx="3733800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Circuit Diagram</a:t>
            </a:r>
            <a:endParaRPr lang="en-US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4338" name="AutoShape 2" descr="blob:https://web.whatsapp.com/9ea2919f-adeb-46ee-bb47-84bd1e6fa399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24400" y="1371600"/>
            <a:ext cx="422275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600200"/>
            <a:ext cx="3429000" cy="4525963"/>
          </a:xfrm>
        </p:spPr>
        <p:txBody>
          <a:bodyPr>
            <a:noAutofit/>
          </a:bodyPr>
          <a:lstStyle/>
          <a:p>
            <a:r>
              <a:rPr lang="en-GB" sz="2000" dirty="0" smtClean="0">
                <a:latin typeface="Times New Roman" pitchFamily="18" charset="0"/>
                <a:cs typeface="Times New Roman" pitchFamily="18" charset="0"/>
              </a:rPr>
              <a:t>The whole project is </a:t>
            </a:r>
            <a:r>
              <a:rPr lang="en-GB" sz="2000" dirty="0" smtClean="0">
                <a:latin typeface="Times New Roman" pitchFamily="18" charset="0"/>
                <a:cs typeface="Times New Roman" pitchFamily="18" charset="0"/>
              </a:rPr>
              <a:t>written, build </a:t>
            </a:r>
            <a:r>
              <a:rPr lang="en-GB" sz="2000" dirty="0" smtClean="0">
                <a:latin typeface="Times New Roman" pitchFamily="18" charset="0"/>
                <a:cs typeface="Times New Roman" pitchFamily="18" charset="0"/>
              </a:rPr>
              <a:t>and compiled in </a:t>
            </a:r>
            <a:r>
              <a:rPr lang="en-GB" sz="2000" dirty="0" smtClean="0">
                <a:latin typeface="Times New Roman" pitchFamily="18" charset="0"/>
                <a:cs typeface="Times New Roman" pitchFamily="18" charset="0"/>
              </a:rPr>
              <a:t>Eclipse </a:t>
            </a:r>
            <a:r>
              <a:rPr lang="en-GB" sz="2000" dirty="0" smtClean="0">
                <a:latin typeface="Times New Roman" pitchFamily="18" charset="0"/>
                <a:cs typeface="Times New Roman" pitchFamily="18" charset="0"/>
              </a:rPr>
              <a:t>IDE</a:t>
            </a:r>
            <a:r>
              <a:rPr lang="en-GB" sz="20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r>
              <a:rPr lang="en-GB" sz="2000" dirty="0" smtClean="0">
                <a:latin typeface="Times New Roman" pitchFamily="18" charset="0"/>
                <a:cs typeface="Times New Roman" pitchFamily="18" charset="0"/>
              </a:rPr>
              <a:t>The </a:t>
            </a:r>
            <a:r>
              <a:rPr lang="en-GB" sz="2000" dirty="0" err="1" smtClean="0">
                <a:latin typeface="Times New Roman" pitchFamily="18" charset="0"/>
                <a:cs typeface="Times New Roman" pitchFamily="18" charset="0"/>
              </a:rPr>
              <a:t>gpio</a:t>
            </a:r>
            <a:r>
              <a:rPr lang="en-GB" sz="2000" dirty="0" smtClean="0">
                <a:latin typeface="Times New Roman" pitchFamily="18" charset="0"/>
                <a:cs typeface="Times New Roman" pitchFamily="18" charset="0"/>
              </a:rPr>
              <a:t> pins of the </a:t>
            </a:r>
            <a:r>
              <a:rPr lang="en-GB" sz="2000" dirty="0" err="1" smtClean="0">
                <a:latin typeface="Times New Roman" pitchFamily="18" charset="0"/>
                <a:cs typeface="Times New Roman" pitchFamily="18" charset="0"/>
              </a:rPr>
              <a:t>Beaglebone</a:t>
            </a:r>
            <a:r>
              <a:rPr lang="en-GB" sz="2000" dirty="0" smtClean="0">
                <a:latin typeface="Times New Roman" pitchFamily="18" charset="0"/>
                <a:cs typeface="Times New Roman" pitchFamily="18" charset="0"/>
              </a:rPr>
              <a:t> Black are controlled using </a:t>
            </a:r>
            <a:r>
              <a:rPr lang="en-GB" sz="2000" dirty="0" err="1" smtClean="0">
                <a:latin typeface="Times New Roman" pitchFamily="18" charset="0"/>
                <a:cs typeface="Times New Roman" pitchFamily="18" charset="0"/>
              </a:rPr>
              <a:t>gpio.c</a:t>
            </a:r>
            <a:r>
              <a:rPr lang="en-GB" sz="2000" dirty="0" smtClean="0">
                <a:latin typeface="Times New Roman" pitchFamily="18" charset="0"/>
                <a:cs typeface="Times New Roman" pitchFamily="18" charset="0"/>
              </a:rPr>
              <a:t> and </a:t>
            </a:r>
            <a:r>
              <a:rPr lang="en-GB" sz="2000" dirty="0" err="1" smtClean="0">
                <a:latin typeface="Times New Roman" pitchFamily="18" charset="0"/>
                <a:cs typeface="Times New Roman" pitchFamily="18" charset="0"/>
              </a:rPr>
              <a:t>gpio.h</a:t>
            </a:r>
            <a:r>
              <a:rPr lang="en-GB" sz="2000" dirty="0" smtClean="0">
                <a:latin typeface="Times New Roman" pitchFamily="18" charset="0"/>
                <a:cs typeface="Times New Roman" pitchFamily="18" charset="0"/>
              </a:rPr>
              <a:t> Files.</a:t>
            </a:r>
          </a:p>
          <a:p>
            <a:r>
              <a:rPr lang="en-GB" sz="2000" dirty="0" smtClean="0">
                <a:latin typeface="Times New Roman" pitchFamily="18" charset="0"/>
                <a:cs typeface="Times New Roman" pitchFamily="18" charset="0"/>
              </a:rPr>
              <a:t>The </a:t>
            </a:r>
            <a:r>
              <a:rPr lang="en-GB" sz="2000" dirty="0" err="1" smtClean="0">
                <a:latin typeface="Times New Roman" pitchFamily="18" charset="0"/>
                <a:cs typeface="Times New Roman" pitchFamily="18" charset="0"/>
              </a:rPr>
              <a:t>gpio</a:t>
            </a:r>
            <a:r>
              <a:rPr lang="en-GB" sz="2000" dirty="0" smtClean="0">
                <a:latin typeface="Times New Roman" pitchFamily="18" charset="0"/>
                <a:cs typeface="Times New Roman" pitchFamily="18" charset="0"/>
              </a:rPr>
              <a:t> pins are controlled by file system.</a:t>
            </a:r>
          </a:p>
          <a:p>
            <a:r>
              <a:rPr lang="en-GB" sz="2000" dirty="0" smtClean="0">
                <a:latin typeface="Times New Roman" pitchFamily="18" charset="0"/>
                <a:cs typeface="Times New Roman" pitchFamily="18" charset="0"/>
              </a:rPr>
              <a:t>The stepper motor is interfaced with </a:t>
            </a:r>
            <a:r>
              <a:rPr lang="en-GB" sz="2000" dirty="0" err="1" smtClean="0">
                <a:latin typeface="Times New Roman" pitchFamily="18" charset="0"/>
                <a:cs typeface="Times New Roman" pitchFamily="18" charset="0"/>
              </a:rPr>
              <a:t>Beaglebone</a:t>
            </a:r>
            <a:r>
              <a:rPr lang="en-GB" sz="2000" dirty="0" smtClean="0">
                <a:latin typeface="Times New Roman" pitchFamily="18" charset="0"/>
                <a:cs typeface="Times New Roman" pitchFamily="18" charset="0"/>
              </a:rPr>
              <a:t> black over </a:t>
            </a:r>
            <a:r>
              <a:rPr lang="en-GB" sz="2000" dirty="0" err="1" smtClean="0">
                <a:latin typeface="Times New Roman" pitchFamily="18" charset="0"/>
                <a:cs typeface="Times New Roman" pitchFamily="18" charset="0"/>
              </a:rPr>
              <a:t>gpio</a:t>
            </a:r>
            <a:r>
              <a:rPr lang="en-GB" sz="2000" dirty="0" smtClean="0">
                <a:latin typeface="Times New Roman" pitchFamily="18" charset="0"/>
                <a:cs typeface="Times New Roman" pitchFamily="18" charset="0"/>
              </a:rPr>
              <a:t> pins 47, 46,27 and 65 of port 8. </a:t>
            </a:r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endParaRPr lang="en-US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Software 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Code- Eclipse IDE</a:t>
            </a:r>
            <a:endParaRPr lang="en-US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33800" y="1447800"/>
            <a:ext cx="5410200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In the main code, 4 step sequence is followed to control the rotation of the stepper motor in clockwise and anticlockwise direction. </a:t>
            </a:r>
          </a:p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Total number of the steps taken for full rotation of 360 degree is 2038.</a:t>
            </a:r>
          </a:p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However, we are going to rotate motor by 90 degree in clockwise and anticlockwise directions. In the upcoming slides, steps will be explained in detail from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main.c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code to rotate motor by 90 degree.</a:t>
            </a:r>
          </a:p>
          <a:p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Overview of the Code</a:t>
            </a:r>
            <a:endParaRPr lang="en-US" b="1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143000"/>
            <a:ext cx="4800600" cy="5257799"/>
          </a:xfrm>
        </p:spPr>
        <p:txBody>
          <a:bodyPr>
            <a:noAutofit/>
          </a:bodyPr>
          <a:lstStyle/>
          <a:p>
            <a:r>
              <a:rPr lang="en-US" sz="1600" b="1" dirty="0" smtClean="0">
                <a:latin typeface="Times New Roman" pitchFamily="18" charset="0"/>
                <a:cs typeface="Times New Roman" pitchFamily="18" charset="0"/>
              </a:rPr>
              <a:t>The list of Header files included in </a:t>
            </a:r>
            <a:r>
              <a:rPr lang="en-US" sz="1600" b="1" dirty="0" err="1" smtClean="0">
                <a:latin typeface="Times New Roman" pitchFamily="18" charset="0"/>
                <a:cs typeface="Times New Roman" pitchFamily="18" charset="0"/>
              </a:rPr>
              <a:t>main.c</a:t>
            </a:r>
            <a:r>
              <a:rPr lang="en-US" sz="1600" b="1" dirty="0" smtClean="0">
                <a:latin typeface="Times New Roman" pitchFamily="18" charset="0"/>
                <a:cs typeface="Times New Roman" pitchFamily="18" charset="0"/>
              </a:rPr>
              <a:t> file are:</a:t>
            </a:r>
          </a:p>
          <a:p>
            <a:pPr lvl="1">
              <a:buFont typeface="Arial" pitchFamily="34" charset="0"/>
              <a:buChar char="•"/>
            </a:pPr>
            <a:r>
              <a:rPr lang="en-US" sz="1600" dirty="0" err="1" smtClean="0">
                <a:latin typeface="Times New Roman" pitchFamily="18" charset="0"/>
                <a:cs typeface="Times New Roman" pitchFamily="18" charset="0"/>
              </a:rPr>
              <a:t>Stdio.h</a:t>
            </a: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 as standard input and output library.</a:t>
            </a:r>
          </a:p>
          <a:p>
            <a:pPr lvl="1">
              <a:buFont typeface="Arial" pitchFamily="34" charset="0"/>
              <a:buChar char="•"/>
            </a:pPr>
            <a:r>
              <a:rPr lang="en-US" sz="1600" dirty="0" err="1" smtClean="0">
                <a:latin typeface="Times New Roman" pitchFamily="18" charset="0"/>
                <a:cs typeface="Times New Roman" pitchFamily="18" charset="0"/>
              </a:rPr>
              <a:t>Gpio_control.H</a:t>
            </a: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 file to initialize </a:t>
            </a:r>
            <a:r>
              <a:rPr lang="en-US" sz="1600" dirty="0" err="1" smtClean="0">
                <a:latin typeface="Times New Roman" pitchFamily="18" charset="0"/>
                <a:cs typeface="Times New Roman" pitchFamily="18" charset="0"/>
              </a:rPr>
              <a:t>gpio</a:t>
            </a: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 pins of BBB</a:t>
            </a:r>
          </a:p>
          <a:p>
            <a:pPr lvl="1">
              <a:buFont typeface="Arial" pitchFamily="34" charset="0"/>
              <a:buChar char="•"/>
            </a:pPr>
            <a:r>
              <a:rPr lang="en-US" sz="1600" dirty="0" err="1" smtClean="0">
                <a:latin typeface="Times New Roman" pitchFamily="18" charset="0"/>
                <a:cs typeface="Times New Roman" pitchFamily="18" charset="0"/>
              </a:rPr>
              <a:t>Unistd.h</a:t>
            </a: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  mainly used for </a:t>
            </a:r>
            <a:r>
              <a:rPr lang="en-US" sz="1600" dirty="0" err="1" smtClean="0">
                <a:latin typeface="Times New Roman" pitchFamily="18" charset="0"/>
                <a:cs typeface="Times New Roman" pitchFamily="18" charset="0"/>
              </a:rPr>
              <a:t>usleep</a:t>
            </a: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 () function.</a:t>
            </a:r>
          </a:p>
          <a:p>
            <a:r>
              <a:rPr lang="en-US" sz="1600" b="1" dirty="0" smtClean="0">
                <a:latin typeface="Times New Roman" pitchFamily="18" charset="0"/>
                <a:cs typeface="Times New Roman" pitchFamily="18" charset="0"/>
              </a:rPr>
              <a:t>The following pins are declared as motor pins :</a:t>
            </a:r>
          </a:p>
          <a:p>
            <a:pPr lvl="1">
              <a:buFont typeface="Arial" pitchFamily="34" charset="0"/>
              <a:buChar char="•"/>
            </a:pP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Input 1 of motor (wire A) is GPIO Pin 47(port8 pin15)</a:t>
            </a:r>
          </a:p>
          <a:p>
            <a:pPr lvl="1">
              <a:buFont typeface="Arial" pitchFamily="34" charset="0"/>
              <a:buChar char="•"/>
            </a:pP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Input 2 of motor (wire B) is GPIO Pin 46(port8 pin16)</a:t>
            </a:r>
          </a:p>
          <a:p>
            <a:pPr lvl="1">
              <a:buFont typeface="Arial" pitchFamily="34" charset="0"/>
              <a:buChar char="•"/>
            </a:pP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Input 3 of motor (wire C) is GPIO Pin 27(port8 pin17)</a:t>
            </a:r>
          </a:p>
          <a:p>
            <a:pPr lvl="1">
              <a:buFont typeface="Arial" pitchFamily="34" charset="0"/>
              <a:buChar char="•"/>
            </a:pP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Input 4 of motor (wire D) is GPIO Pin 67(port8 pin18</a:t>
            </a: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 lvl="1">
              <a:buNone/>
            </a:pPr>
            <a:r>
              <a:rPr lang="en-US" sz="1600" b="1" dirty="0" smtClean="0">
                <a:latin typeface="Times New Roman" pitchFamily="18" charset="0"/>
                <a:cs typeface="Times New Roman" pitchFamily="18" charset="0"/>
              </a:rPr>
              <a:t>The variable timeout is used to control speed of the motor. That is mainly given in form of delay</a:t>
            </a:r>
            <a:endParaRPr lang="en-US" sz="1600" b="1" dirty="0" smtClean="0">
              <a:latin typeface="Times New Roman" pitchFamily="18" charset="0"/>
              <a:cs typeface="Times New Roman" pitchFamily="18" charset="0"/>
            </a:endParaRPr>
          </a:p>
          <a:p>
            <a:pPr lvl="1">
              <a:buFont typeface="Arial" pitchFamily="34" charset="0"/>
              <a:buChar char="•"/>
            </a:pPr>
            <a:endParaRPr lang="en-US" sz="1600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Continue..</a:t>
            </a:r>
            <a:endParaRPr lang="en-US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876800" y="1752600"/>
            <a:ext cx="4267200" cy="723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105400" y="3505200"/>
            <a:ext cx="40386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181600" y="5943601"/>
            <a:ext cx="37338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838200"/>
            <a:ext cx="4876800" cy="5562600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US" sz="1600" b="1" dirty="0" err="1" smtClean="0">
                <a:latin typeface="Times New Roman" pitchFamily="18" charset="0"/>
                <a:cs typeface="Times New Roman" pitchFamily="18" charset="0"/>
              </a:rPr>
              <a:t>Rotate_motor_clockwise</a:t>
            </a:r>
            <a:r>
              <a:rPr lang="en-US" sz="1600" b="1" dirty="0" smtClean="0">
                <a:latin typeface="Times New Roman" pitchFamily="18" charset="0"/>
                <a:cs typeface="Times New Roman" pitchFamily="18" charset="0"/>
              </a:rPr>
              <a:t>( </a:t>
            </a:r>
            <a:r>
              <a:rPr lang="en-US" sz="1600" b="1" dirty="0" err="1" smtClean="0">
                <a:latin typeface="Times New Roman" pitchFamily="18" charset="0"/>
                <a:cs typeface="Times New Roman" pitchFamily="18" charset="0"/>
              </a:rPr>
              <a:t>int</a:t>
            </a:r>
            <a:r>
              <a:rPr lang="en-US" sz="16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 b="1" dirty="0" err="1" smtClean="0">
                <a:latin typeface="Times New Roman" pitchFamily="18" charset="0"/>
                <a:cs typeface="Times New Roman" pitchFamily="18" charset="0"/>
              </a:rPr>
              <a:t>no_of_steps</a:t>
            </a:r>
            <a:r>
              <a:rPr lang="en-US" sz="1600" b="1" dirty="0" smtClean="0">
                <a:latin typeface="Times New Roman" pitchFamily="18" charset="0"/>
                <a:cs typeface="Times New Roman" pitchFamily="18" charset="0"/>
              </a:rPr>
              <a:t>):</a:t>
            </a:r>
          </a:p>
          <a:p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The</a:t>
            </a:r>
            <a:r>
              <a:rPr lang="en-US" sz="1600" b="1" dirty="0" smtClean="0">
                <a:latin typeface="Times New Roman" pitchFamily="18" charset="0"/>
                <a:cs typeface="Times New Roman" pitchFamily="18" charset="0"/>
              </a:rPr>
              <a:t> void </a:t>
            </a:r>
            <a:r>
              <a:rPr lang="en-US" sz="1600" b="1" dirty="0" err="1" smtClean="0">
                <a:latin typeface="Times New Roman" pitchFamily="18" charset="0"/>
                <a:cs typeface="Times New Roman" pitchFamily="18" charset="0"/>
              </a:rPr>
              <a:t>rotate_motor_colockwise</a:t>
            </a:r>
            <a:r>
              <a:rPr lang="en-US" sz="1600" b="1" dirty="0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sz="1600" b="1" dirty="0" err="1" smtClean="0">
                <a:latin typeface="Times New Roman" pitchFamily="18" charset="0"/>
                <a:cs typeface="Times New Roman" pitchFamily="18" charset="0"/>
              </a:rPr>
              <a:t>int</a:t>
            </a:r>
            <a:r>
              <a:rPr lang="en-US" sz="16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 b="1" dirty="0" err="1" smtClean="0">
                <a:latin typeface="Times New Roman" pitchFamily="18" charset="0"/>
                <a:cs typeface="Times New Roman" pitchFamily="18" charset="0"/>
              </a:rPr>
              <a:t>no_of_steps</a:t>
            </a:r>
            <a:r>
              <a:rPr lang="en-US" sz="1600" b="1" dirty="0" smtClean="0">
                <a:latin typeface="Times New Roman" pitchFamily="18" charset="0"/>
                <a:cs typeface="Times New Roman" pitchFamily="18" charset="0"/>
              </a:rPr>
              <a:t>) </a:t>
            </a: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function is defined. </a:t>
            </a:r>
          </a:p>
          <a:p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The number of steps taken for 90 degree is 128 in clockwise direction. </a:t>
            </a:r>
          </a:p>
          <a:p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Within each step, further motor takes 4 steps. AB-BC-CD-DA</a:t>
            </a:r>
          </a:p>
          <a:p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Therefore, total steps required for 90 degree rotation is 128*4= 512.</a:t>
            </a:r>
          </a:p>
          <a:p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This function mainly rotate motor at 90 degree in clockwise direction.  In the function, 4 steps are defined, that is, AB, BC, CD and DA.</a:t>
            </a:r>
          </a:p>
          <a:p>
            <a:pPr lvl="1"/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In step 1, A and B wire are high. This means that Blue and Pink wire are given logic 1.</a:t>
            </a:r>
          </a:p>
          <a:p>
            <a:pPr lvl="1"/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In step 2, B and C is given logic 1, This means Pink and Yellow wires are at high level.</a:t>
            </a:r>
          </a:p>
          <a:p>
            <a:pPr lvl="1"/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In step 3, C and D is given logic 1. That is Yellow and Orange wire.</a:t>
            </a:r>
          </a:p>
          <a:p>
            <a:pPr lvl="1"/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In step 4, D and A is given 1, that is, Orange and Blue wire.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90600"/>
          </a:xfrm>
        </p:spPr>
        <p:txBody>
          <a:bodyPr>
            <a:normAutofit/>
          </a:bodyPr>
          <a:lstStyle/>
          <a:p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Continue..</a:t>
            </a:r>
            <a:endParaRPr lang="en-US" b="1" dirty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5181600" y="381000"/>
          <a:ext cx="3657600" cy="20701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"/>
                <a:gridCol w="1219200"/>
                <a:gridCol w="1219200"/>
              </a:tblGrid>
              <a:tr h="345440">
                <a:tc>
                  <a:txBody>
                    <a:bodyPr/>
                    <a:lstStyle/>
                    <a:p>
                      <a:pPr algn="l" fontAlgn="t"/>
                      <a:r>
                        <a:rPr lang="en-US" b="1" dirty="0" smtClean="0"/>
                        <a:t>ULN2003</a:t>
                      </a:r>
                      <a:endParaRPr lang="en-US" dirty="0"/>
                    </a:p>
                  </a:txBody>
                  <a:tcPr marL="63500" marR="63500" marT="19050" marB="190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b="1"/>
                        <a:t>Code</a:t>
                      </a:r>
                      <a:endParaRPr lang="en-US"/>
                    </a:p>
                  </a:txBody>
                  <a:tcPr marL="63500" marR="63500" marT="19050" marB="190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b="1"/>
                        <a:t>Wire Color</a:t>
                      </a:r>
                      <a:endParaRPr lang="en-US"/>
                    </a:p>
                  </a:txBody>
                  <a:tcPr marL="63500" marR="63500" marT="19050" marB="19050"/>
                </a:tc>
              </a:tr>
              <a:tr h="370840">
                <a:tc>
                  <a:txBody>
                    <a:bodyPr/>
                    <a:lstStyle/>
                    <a:p>
                      <a:pPr algn="ctr" fontAlgn="t"/>
                      <a:r>
                        <a:rPr lang="en-US"/>
                        <a:t>IN1</a:t>
                      </a:r>
                    </a:p>
                  </a:txBody>
                  <a:tcPr marL="63500" marR="63500" marT="19050" marB="1905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dirty="0"/>
                        <a:t> A</a:t>
                      </a:r>
                    </a:p>
                  </a:txBody>
                  <a:tcPr marL="63500" marR="63500" marT="19050" marB="1905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/>
                        <a:t>Blue</a:t>
                      </a:r>
                    </a:p>
                  </a:txBody>
                  <a:tcPr marL="63500" marR="63500" marT="19050" marB="19050"/>
                </a:tc>
              </a:tr>
              <a:tr h="370840">
                <a:tc>
                  <a:txBody>
                    <a:bodyPr/>
                    <a:lstStyle/>
                    <a:p>
                      <a:pPr algn="ctr" fontAlgn="t"/>
                      <a:r>
                        <a:rPr lang="en-US"/>
                        <a:t>IN2</a:t>
                      </a:r>
                    </a:p>
                  </a:txBody>
                  <a:tcPr marL="63500" marR="63500" marT="19050" marB="1905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dirty="0"/>
                        <a:t> B</a:t>
                      </a:r>
                    </a:p>
                  </a:txBody>
                  <a:tcPr marL="63500" marR="63500" marT="19050" marB="1905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/>
                        <a:t>Pink</a:t>
                      </a:r>
                    </a:p>
                  </a:txBody>
                  <a:tcPr marL="63500" marR="63500" marT="19050" marB="19050"/>
                </a:tc>
              </a:tr>
              <a:tr h="370840">
                <a:tc>
                  <a:txBody>
                    <a:bodyPr/>
                    <a:lstStyle/>
                    <a:p>
                      <a:pPr algn="ctr" fontAlgn="t"/>
                      <a:r>
                        <a:rPr lang="en-US"/>
                        <a:t>IN3</a:t>
                      </a:r>
                    </a:p>
                  </a:txBody>
                  <a:tcPr marL="63500" marR="63500" marT="19050" marB="1905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dirty="0"/>
                        <a:t> C</a:t>
                      </a:r>
                    </a:p>
                  </a:txBody>
                  <a:tcPr marL="63500" marR="63500" marT="19050" marB="1905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dirty="0"/>
                        <a:t>Yellow</a:t>
                      </a:r>
                    </a:p>
                  </a:txBody>
                  <a:tcPr marL="63500" marR="63500" marT="19050" marB="19050"/>
                </a:tc>
              </a:tr>
              <a:tr h="370840">
                <a:tc>
                  <a:txBody>
                    <a:bodyPr/>
                    <a:lstStyle/>
                    <a:p>
                      <a:pPr algn="ctr" fontAlgn="t"/>
                      <a:r>
                        <a:rPr lang="en-US"/>
                        <a:t>IN4</a:t>
                      </a:r>
                    </a:p>
                  </a:txBody>
                  <a:tcPr marL="63500" marR="63500" marT="19050" marB="1905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/>
                        <a:t> D</a:t>
                      </a:r>
                    </a:p>
                  </a:txBody>
                  <a:tcPr marL="63500" marR="63500" marT="19050" marB="1905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dirty="0"/>
                        <a:t>Orange</a:t>
                      </a:r>
                    </a:p>
                  </a:txBody>
                  <a:tcPr marL="63500" marR="63500" marT="19050" marB="19050"/>
                </a:tc>
              </a:tr>
            </a:tbl>
          </a:graphicData>
        </a:graphic>
      </p:graphicFrame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779524" y="2667000"/>
            <a:ext cx="4364476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800600" y="4343400"/>
            <a:ext cx="4038600" cy="1090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990600"/>
            <a:ext cx="4953000" cy="5135563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 void </a:t>
            </a:r>
            <a:r>
              <a:rPr lang="en-US" sz="1800" dirty="0" err="1" smtClean="0">
                <a:latin typeface="Times New Roman" pitchFamily="18" charset="0"/>
                <a:cs typeface="Times New Roman" pitchFamily="18" charset="0"/>
              </a:rPr>
              <a:t>rotate_motor_anti_colockwise</a:t>
            </a: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sz="1800" dirty="0" err="1" smtClean="0">
                <a:latin typeface="Times New Roman" pitchFamily="18" charset="0"/>
                <a:cs typeface="Times New Roman" pitchFamily="18" charset="0"/>
              </a:rPr>
              <a:t>int</a:t>
            </a: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800" dirty="0" err="1" smtClean="0">
                <a:latin typeface="Times New Roman" pitchFamily="18" charset="0"/>
                <a:cs typeface="Times New Roman" pitchFamily="18" charset="0"/>
              </a:rPr>
              <a:t>no_of_steps</a:t>
            </a: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):</a:t>
            </a:r>
          </a:p>
          <a:p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The motor is rotated 90 degree in anti clockwise direction.</a:t>
            </a:r>
          </a:p>
          <a:p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The number is steps is 128.</a:t>
            </a:r>
          </a:p>
          <a:p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Each step is defined in 4 step sequence that are as follows:</a:t>
            </a:r>
          </a:p>
          <a:p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DA-CD-BC-AB</a:t>
            </a:r>
          </a:p>
          <a:p>
            <a:pPr lvl="1"/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In </a:t>
            </a: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step </a:t>
            </a: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1, </a:t>
            </a: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D and A is given 1, that is, Orange and Blue wire</a:t>
            </a: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lvl="1"/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In step 2, C and D is given logic 1. That is Yellow and Orange wire</a:t>
            </a: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lvl="1"/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In step 3, B and C is given logic 1, This means Pink and Yellow wires are at high level</a:t>
            </a: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lvl="1"/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In step 4, A and B wire are high. This means that Blue and Pink wire are given logic 1.</a:t>
            </a:r>
          </a:p>
          <a:p>
            <a:pPr>
              <a:buNone/>
            </a:pPr>
            <a:endParaRPr lang="en-US" sz="1800" b="1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endParaRPr lang="en-US" sz="1800" b="1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sz="1800" b="1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endParaRPr lang="en-US" sz="1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219200"/>
          </a:xfrm>
        </p:spPr>
        <p:txBody>
          <a:bodyPr/>
          <a:lstStyle/>
          <a:p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Continue..</a:t>
            </a:r>
            <a:endParaRPr lang="en-US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953000" y="1447800"/>
            <a:ext cx="41910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876800" y="2590800"/>
            <a:ext cx="4029075" cy="3495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295400"/>
            <a:ext cx="3429000" cy="4525963"/>
          </a:xfrm>
        </p:spPr>
        <p:txBody>
          <a:bodyPr>
            <a:no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Main() function:</a:t>
            </a:r>
          </a:p>
          <a:p>
            <a:pPr lvl="1"/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The first step is to set the pins free to be used in the code.</a:t>
            </a:r>
          </a:p>
          <a:p>
            <a:pPr lvl="1"/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Then, set all the 4 pins of motor as output pins using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gpio_control_init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() function defined in the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gpio.c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file.</a:t>
            </a:r>
          </a:p>
          <a:p>
            <a:pPr lvl="1"/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Initially, all the pins are at low level, that means all wires are at logic level 0.</a:t>
            </a:r>
          </a:p>
          <a:p>
            <a:pPr lvl="1">
              <a:buNone/>
            </a:pPr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Continue…</a:t>
            </a:r>
            <a:endParaRPr lang="en-US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86200" y="1828800"/>
            <a:ext cx="4957763" cy="1323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962400" y="3429000"/>
            <a:ext cx="50292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305175" y="4648200"/>
            <a:ext cx="5838825" cy="1104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600200"/>
            <a:ext cx="4191000" cy="4525963"/>
          </a:xfrm>
        </p:spPr>
        <p:txBody>
          <a:bodyPr>
            <a:no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Inside the infinite while loop, the motor is rotated 90 degree in clockwise direction.</a:t>
            </a:r>
          </a:p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Then delay of 1 second is given using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usleep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(1000000) function. The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usleep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() function give delay in microseconds.</a:t>
            </a:r>
          </a:p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After that, motor is rotated in anticlockwise direction by 90 degree.</a:t>
            </a:r>
          </a:p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Again, delay of 1 second is given.</a:t>
            </a:r>
          </a:p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The loop is infinite and keeps on repeating.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Continue…</a:t>
            </a:r>
            <a:endParaRPr lang="en-US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0" y="2438400"/>
            <a:ext cx="4267200" cy="159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The whole project is compressed and transferred to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Beaglebone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Black using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sftp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command.</a:t>
            </a:r>
          </a:p>
          <a:p>
            <a:pPr lvl="1"/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Login as: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sftp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smtClean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  <a:hlinkClick r:id="rId2"/>
              </a:rPr>
              <a:t>debian@192.168.7.2</a:t>
            </a:r>
            <a:endParaRPr lang="en-US" sz="2000" dirty="0" smtClean="0">
              <a:solidFill>
                <a:schemeClr val="accent1"/>
              </a:solidFill>
              <a:latin typeface="Times New Roman" pitchFamily="18" charset="0"/>
              <a:cs typeface="Times New Roman" pitchFamily="18" charset="0"/>
            </a:endParaRPr>
          </a:p>
          <a:p>
            <a:pPr lvl="1"/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Sftp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&gt;  put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stepper_test.tar.xz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Then, file is uncompressed using command:</a:t>
            </a:r>
          </a:p>
          <a:p>
            <a:pPr lvl="1"/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Extracting the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tar.xz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file in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Beaglebone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black</a:t>
            </a:r>
          </a:p>
          <a:p>
            <a:pPr lvl="1"/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tar –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xf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stepper_test.tar.xz</a:t>
            </a:r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Running code on </a:t>
            </a:r>
            <a:r>
              <a:rPr lang="en-US" b="1" dirty="0" err="1" smtClean="0">
                <a:latin typeface="Times New Roman" pitchFamily="18" charset="0"/>
                <a:cs typeface="Times New Roman" pitchFamily="18" charset="0"/>
              </a:rPr>
              <a:t>Beaglebone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 Black</a:t>
            </a:r>
            <a:endParaRPr lang="en-US" b="1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IoT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based Automatic Railway Gate Controller</a:t>
            </a: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Purpose of Stepper Motor in the Project</a:t>
            </a: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Hardware and Software Requirements</a:t>
            </a: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Specification of Stepper motor</a:t>
            </a: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Connection diagram of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Beaglebone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Black with Stepper Motor using ULN 2003 driver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circuit</a:t>
            </a: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Pin connections between BBB and ULN 2003 Driver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Circuit</a:t>
            </a: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Pin connection between Stepper Motor and ULN2003AN driver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IC</a:t>
            </a: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Circuit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Diagram</a:t>
            </a: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Software code – Eclipse IDE</a:t>
            </a: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Overview of Code</a:t>
            </a:r>
          </a:p>
          <a:p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Runnig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code on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Beaglebone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Black</a:t>
            </a: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References</a:t>
            </a:r>
          </a:p>
          <a:p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List of Contents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685799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The first step is to make a object file of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stepper_test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project.</a:t>
            </a: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Use commands, make clean and make.</a:t>
            </a:r>
          </a:p>
          <a:p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Continue..</a:t>
            </a:r>
            <a:endParaRPr lang="en-US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2286000"/>
            <a:ext cx="8674100" cy="441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371600"/>
          </a:xfrm>
        </p:spPr>
        <p:txBody>
          <a:bodyPr>
            <a:normAutofit/>
          </a:bodyPr>
          <a:lstStyle/>
          <a:p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To run the project,  command is:</a:t>
            </a:r>
          </a:p>
          <a:p>
            <a:pPr lvl="1"/>
            <a:r>
              <a:rPr lang="en-US" sz="1800" dirty="0" err="1" smtClean="0">
                <a:latin typeface="Times New Roman" pitchFamily="18" charset="0"/>
                <a:cs typeface="Times New Roman" pitchFamily="18" charset="0"/>
              </a:rPr>
              <a:t>Sudo</a:t>
            </a: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 ./</a:t>
            </a:r>
            <a:r>
              <a:rPr lang="en-US" sz="1800" dirty="0" err="1" smtClean="0">
                <a:latin typeface="Times New Roman" pitchFamily="18" charset="0"/>
                <a:cs typeface="Times New Roman" pitchFamily="18" charset="0"/>
              </a:rPr>
              <a:t>stepper_test</a:t>
            </a:r>
            <a:endParaRPr lang="en-US" sz="1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Stepper motor code running on BBB</a:t>
            </a:r>
            <a:endParaRPr lang="en-US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2362200"/>
            <a:ext cx="8674100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Developer.ridgerun.com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. (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n.d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.). 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How to use GPIO signals.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Retrieved from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  <a:hlinkClick r:id="rId2"/>
              </a:rPr>
              <a:t>https://developer.ridgerun.com/wiki/index.php/How_to_use_GPIO_signals#GPIO_interrupts_from_user_space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Krishnan. (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n.d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.). </a:t>
            </a:r>
            <a:r>
              <a:rPr lang="en-US" i="1" dirty="0" err="1" smtClean="0">
                <a:latin typeface="Times New Roman" pitchFamily="18" charset="0"/>
                <a:cs typeface="Times New Roman" pitchFamily="18" charset="0"/>
              </a:rPr>
              <a:t>gist_github.com_krishnan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.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Retrieved from github.com: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  <a:hlinkClick r:id="rId3"/>
              </a:rPr>
              <a:t>https://gist.github.com/krishnan793/29c75261168040c99102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RidgeRun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. (2011). </a:t>
            </a:r>
            <a:r>
              <a:rPr lang="en-US" i="1" dirty="0" err="1" smtClean="0">
                <a:latin typeface="Times New Roman" pitchFamily="18" charset="0"/>
                <a:cs typeface="Times New Roman" pitchFamily="18" charset="0"/>
              </a:rPr>
              <a:t>Gpio-int-test.c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.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Retrieved from https://developer.ridgerun.com/: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  <a:hlinkClick r:id="rId4"/>
              </a:rPr>
              <a:t>https://developer.ridgerun.com/wiki/index.php?title=Gpio-int-test.c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28BYJ-48 – 5V Stepper Motor .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(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n.d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.). Retrieved from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Kiatronics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  <a:hlinkClick r:id="rId5"/>
              </a:rPr>
              <a:t>https://</a:t>
            </a:r>
            <a:r>
              <a:rPr lang="en-US" dirty="0" smtClean="0">
                <a:latin typeface="Times New Roman" pitchFamily="18" charset="0"/>
                <a:cs typeface="Times New Roman" pitchFamily="18" charset="0"/>
                <a:hlinkClick r:id="rId5"/>
              </a:rPr>
              <a:t>datasheetspdf.com/pdf-file/1006817/Kiatronics/28BYJ-48/1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Helen. (2018). 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Dummies guide on driving a 28BYJ-48 Stepper Motor with a ULN2003 Driver Board and </a:t>
            </a:r>
            <a:r>
              <a:rPr lang="en-US" i="1" dirty="0" err="1" smtClean="0">
                <a:latin typeface="Times New Roman" pitchFamily="18" charset="0"/>
                <a:cs typeface="Times New Roman" pitchFamily="18" charset="0"/>
              </a:rPr>
              <a:t>Arduino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.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Retrieved from Seedstudio.com: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  <a:hlinkClick r:id="rId6"/>
              </a:rPr>
              <a:t>https://www.seeedstudio.com/blog/2019/03/04/driving-a-28byj-48-stepper-motor-with-a-uln2003-driver-board-and-arduino</a:t>
            </a:r>
            <a:r>
              <a:rPr lang="en-US" dirty="0" smtClean="0">
                <a:latin typeface="Times New Roman" pitchFamily="18" charset="0"/>
                <a:cs typeface="Times New Roman" pitchFamily="18" charset="0"/>
                <a:hlinkClick r:id="rId6"/>
              </a:rPr>
              <a:t>/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Rawashdeh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, M. (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n.d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.). 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BYJ48 Stepper Motor.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Retrieved from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Instructables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  <a:hlinkClick r:id="rId7"/>
              </a:rPr>
              <a:t>https://www.instructables.com/BYJ48-Stepper-Motor</a:t>
            </a:r>
            <a:r>
              <a:rPr lang="en-US" dirty="0" smtClean="0">
                <a:latin typeface="Times New Roman" pitchFamily="18" charset="0"/>
                <a:cs typeface="Times New Roman" pitchFamily="18" charset="0"/>
                <a:hlinkClick r:id="rId7"/>
              </a:rPr>
              <a:t>/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 Green, B. (2012, April 3). </a:t>
            </a:r>
            <a:r>
              <a:rPr lang="en-US" i="1" dirty="0" err="1" smtClean="0">
                <a:latin typeface="Times New Roman" pitchFamily="18" charset="0"/>
                <a:cs typeface="Times New Roman" pitchFamily="18" charset="0"/>
              </a:rPr>
              <a:t>BeagleBone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 – Stepping Out.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Retrieved from BWGZ57: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  <a:hlinkClick r:id="rId8"/>
              </a:rPr>
              <a:t>https://bwgz57.wordpress.com/2012/04/03/beaglebone-stepping-out</a:t>
            </a:r>
            <a:r>
              <a:rPr lang="en-US" dirty="0" smtClean="0">
                <a:latin typeface="Times New Roman" pitchFamily="18" charset="0"/>
                <a:cs typeface="Times New Roman" pitchFamily="18" charset="0"/>
                <a:hlinkClick r:id="rId8"/>
              </a:rPr>
              <a:t>/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 lvl="0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BeagleBoard.org. (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n.d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.). </a:t>
            </a:r>
            <a:r>
              <a:rPr lang="en-US" i="1" dirty="0" err="1" smtClean="0">
                <a:latin typeface="Times New Roman" pitchFamily="18" charset="0"/>
                <a:cs typeface="Times New Roman" pitchFamily="18" charset="0"/>
              </a:rPr>
              <a:t>BeagleBone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 Black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. Retrieved from </a:t>
            </a:r>
            <a:r>
              <a:rPr lang="en-US" u="sng" dirty="0" smtClean="0">
                <a:latin typeface="Times New Roman" pitchFamily="18" charset="0"/>
                <a:cs typeface="Times New Roman" pitchFamily="18" charset="0"/>
                <a:hlinkClick r:id="rId9"/>
              </a:rPr>
              <a:t>https://beagleboard.org/black</a:t>
            </a: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 lvl="0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Molloy, D. 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Exploring </a:t>
            </a:r>
            <a:r>
              <a:rPr lang="en-US" i="1" dirty="0" err="1" smtClean="0">
                <a:latin typeface="Times New Roman" pitchFamily="18" charset="0"/>
                <a:cs typeface="Times New Roman" pitchFamily="18" charset="0"/>
              </a:rPr>
              <a:t>BeagleBone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, Second Edition.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Wiley. </a:t>
            </a:r>
          </a:p>
          <a:p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References</a:t>
            </a:r>
            <a:endParaRPr lang="en-US" b="1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0" y="2209800"/>
            <a:ext cx="356245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smtClean="0">
                <a:latin typeface="Times New Roman" pitchFamily="18" charset="0"/>
                <a:cs typeface="Times New Roman" pitchFamily="18" charset="0"/>
              </a:rPr>
              <a:t>Thank You</a:t>
            </a:r>
            <a:endParaRPr lang="en-US" sz="60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 descr="Diagram&#10;&#10;Description automatically generated">
            <a:extLst>
              <a:ext uri="{FF2B5EF4-FFF2-40B4-BE49-F238E27FC236}">
                <a16:creationId xmlns:a16="http://schemas.microsoft.com/office/drawing/2014/main" xmlns="" id="{9DC06FFE-8990-4522-BA46-7F1422B450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21083" t="20625" r="21083" b="9375"/>
          <a:stretch>
            <a:fillRect/>
          </a:stretch>
        </p:blipFill>
        <p:spPr>
          <a:xfrm>
            <a:off x="534286" y="1658679"/>
            <a:ext cx="7272670" cy="4742121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3BDB1580-469F-4986-8FCB-B391CCC2B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489098"/>
            <a:ext cx="7886700" cy="1201590"/>
          </a:xfrm>
        </p:spPr>
        <p:txBody>
          <a:bodyPr>
            <a:normAutofit fontScale="90000"/>
          </a:bodyPr>
          <a:lstStyle/>
          <a:p>
            <a:pPr algn="ctr"/>
            <a:r>
              <a:rPr lang="en-GB" b="1" dirty="0">
                <a:latin typeface="Times New Roman"/>
                <a:cs typeface="Times New Roman"/>
              </a:rPr>
              <a:t>IoT based Automatic Railway Gate Controller</a:t>
            </a:r>
            <a:endParaRPr lang="en-US" dirty="0"/>
          </a:p>
          <a:p>
            <a:pPr algn="ctr"/>
            <a:endParaRPr lang="en-GB" dirty="0"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726716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n-CA" sz="2000" dirty="0" smtClean="0">
                <a:latin typeface="Times New Roman" pitchFamily="18" charset="0"/>
                <a:cs typeface="Times New Roman" pitchFamily="18" charset="0"/>
              </a:rPr>
              <a:t>Use of Stepper motor interfaced with motor driver circuit ULN2003 for closing and opening of gates.</a:t>
            </a:r>
          </a:p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ULN2003 motor driver IC can be used to interface stepper motor with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BeagleBone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Black and it is connected to GPIO pins of BBB.</a:t>
            </a:r>
          </a:p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Case 1: </a:t>
            </a:r>
          </a:p>
          <a:p>
            <a:pPr marL="742950" lvl="2" indent="-342900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When first ultrasonic sensor detect arrival of the train, then BBB control stepper motor to close the gate.</a:t>
            </a:r>
          </a:p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Case 2: </a:t>
            </a:r>
          </a:p>
          <a:p>
            <a:pPr marL="742950" lvl="2" indent="-342900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When second ultrasonic sensor detect departure of the train, then BBB control stepper motor to open the gate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742950" lvl="2" indent="-342900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The motor will rotate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ar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90 degree to close and open gate in clockwise and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anticlockwisw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direction</a:t>
            </a: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Purpose of Stepper Motor in the Project</a:t>
            </a:r>
            <a:endParaRPr lang="en-US" b="1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Hardware Requirements:</a:t>
            </a:r>
          </a:p>
          <a:p>
            <a:pPr lvl="1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Stepper motor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b="1" dirty="0" smtClean="0"/>
              <a:t>28BYJ-48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 lvl="1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ULN2003 motor driver circuit</a:t>
            </a:r>
          </a:p>
          <a:p>
            <a:pPr lvl="1"/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Beaglebone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Black</a:t>
            </a:r>
          </a:p>
          <a:p>
            <a:pPr lvl="1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Power adaptor</a:t>
            </a:r>
          </a:p>
          <a:p>
            <a:pPr lvl="1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Jumper wires</a:t>
            </a:r>
          </a:p>
          <a:p>
            <a:pPr lvl="1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USB wire</a:t>
            </a:r>
          </a:p>
          <a:p>
            <a:pPr lvl="1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Power supply module</a:t>
            </a:r>
          </a:p>
          <a:p>
            <a:pPr marL="342900" lvl="1" indent="-342900">
              <a:buFont typeface="Arial" pitchFamily="34" charset="0"/>
              <a:buChar char="•"/>
            </a:pPr>
            <a:r>
              <a:rPr lang="en-US" sz="3200" b="1" dirty="0" smtClean="0">
                <a:latin typeface="Times New Roman" pitchFamily="18" charset="0"/>
                <a:cs typeface="Times New Roman" pitchFamily="18" charset="0"/>
              </a:rPr>
              <a:t>Software Requirements:</a:t>
            </a:r>
          </a:p>
          <a:p>
            <a:pPr lvl="1"/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Debian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OS</a:t>
            </a:r>
          </a:p>
          <a:p>
            <a:pPr lvl="1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Linux Operating System</a:t>
            </a:r>
          </a:p>
          <a:p>
            <a:pPr lvl="1"/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Nano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Editor</a:t>
            </a:r>
          </a:p>
          <a:p>
            <a:pPr lvl="1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GCC compiler to run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code</a:t>
            </a:r>
          </a:p>
          <a:p>
            <a:pPr lvl="1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Eclipse IDE</a:t>
            </a: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sz="3200" dirty="0" smtClean="0">
              <a:latin typeface="Times New Roman" pitchFamily="18" charset="0"/>
              <a:cs typeface="Times New Roman" pitchFamily="18" charset="0"/>
            </a:endParaRPr>
          </a:p>
          <a:p>
            <a:pPr lvl="1">
              <a:buNone/>
            </a:pP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Hardware and Software Requirements </a:t>
            </a:r>
            <a:endParaRPr lang="en-US" b="1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600200"/>
            <a:ext cx="7086600" cy="4525963"/>
          </a:xfrm>
        </p:spPr>
        <p:txBody>
          <a:bodyPr>
            <a:no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Stepper motor is a brushless DC motor that divides the full rotation angle of 360° into number of equal steps.</a:t>
            </a:r>
          </a:p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We are using </a:t>
            </a: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28BYJ-48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 </a:t>
            </a: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stepper motor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 for this project which is cheap and easily available. It is </a:t>
            </a: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5V DC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 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unipolar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stepper motor. We are also using a Module available with this motor which consist ULN2003 Stepper Motor Driver IC.</a:t>
            </a:r>
          </a:p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Some step motor details:</a:t>
            </a:r>
          </a:p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Model: 28KYJ-48</a:t>
            </a:r>
          </a:p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Voltage: 5VDC</a:t>
            </a:r>
          </a:p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Phase: 4</a:t>
            </a:r>
          </a:p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Current : 160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mA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per winding (320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mA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in 4-step mode)</a:t>
            </a:r>
          </a:p>
          <a:p>
            <a:pPr>
              <a:buNone/>
            </a:pPr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endParaRPr lang="en-US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Specifications of Stepper Motor</a:t>
            </a:r>
            <a:endParaRPr lang="en-US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172200" y="1371600"/>
            <a:ext cx="29718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Step Angle (8-Step sequence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):</a:t>
            </a:r>
          </a:p>
          <a:p>
            <a:pPr lvl="1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A-AB-B-BC-C-CD-D-DA</a:t>
            </a:r>
          </a:p>
          <a:p>
            <a:pPr lvl="1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5.625° (64 steps per revolution)</a:t>
            </a: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Step Angle (4-Step sequence): </a:t>
            </a: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 lvl="1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AB-BC-CD-DA</a:t>
            </a:r>
          </a:p>
          <a:p>
            <a:pPr lvl="1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11.25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° (32 steps per revolution)</a:t>
            </a: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Gear Reduction ratio: 1 / 64 (Not really exact: probably 63.68395.:1 )</a:t>
            </a: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SO: it takes (64*64 = 4096 steps per output shaft revolution.. In 8-step sequence.</a:t>
            </a: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SO: it takes (32*64 = 2048 steps per output shaft revolution.. In 4-step sequence.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Continue..</a:t>
            </a:r>
            <a:endParaRPr lang="en-US" b="1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19200" y="1905000"/>
            <a:ext cx="6324600" cy="4830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74638"/>
            <a:ext cx="8686800" cy="1143000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Connection diagram of </a:t>
            </a:r>
            <a:r>
              <a:rPr lang="en-US" b="1" dirty="0" err="1" smtClean="0">
                <a:latin typeface="Times New Roman" pitchFamily="18" charset="0"/>
                <a:cs typeface="Times New Roman" pitchFamily="18" charset="0"/>
              </a:rPr>
              <a:t>Beaglebone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 Black with Stepper Motor using ULN 2003 driver circuit</a:t>
            </a:r>
            <a:endParaRPr lang="en-US" b="1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990600" y="4267200"/>
          <a:ext cx="7391400" cy="243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3800"/>
                <a:gridCol w="2463800"/>
                <a:gridCol w="2463800"/>
              </a:tblGrid>
              <a:tr h="406400"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 err="1" smtClean="0">
                          <a:solidFill>
                            <a:schemeClr val="tx1"/>
                          </a:solidFill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BeagleBone</a:t>
                      </a:r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 Black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3500" marR="63500" marT="19050" marB="1905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Drive Board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3500" marR="63500" marT="19050" marB="19050"/>
                </a:tc>
              </a:tr>
              <a:tr h="4064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u="sng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GPIO</a:t>
                      </a:r>
                      <a:r>
                        <a:rPr lang="en-US" sz="1200" b="1" u="sng" baseline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 Pin</a:t>
                      </a:r>
                      <a:endParaRPr lang="en-US" sz="1200" b="1" u="sng" dirty="0">
                        <a:solidFill>
                          <a:schemeClr val="tx1"/>
                        </a:solidFill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3500" marR="63500" marT="19050" marB="1905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u="sng">
                          <a:solidFill>
                            <a:schemeClr val="tx1"/>
                          </a:solidFill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Pin</a:t>
                      </a:r>
                      <a:endParaRPr lang="en-US" sz="1200" b="1" u="sng">
                        <a:solidFill>
                          <a:schemeClr val="tx1"/>
                        </a:solidFill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3500" marR="63500" marT="19050" marB="1905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u="sng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Pin</a:t>
                      </a:r>
                      <a:endParaRPr lang="en-US" sz="1200" b="1" u="sng" dirty="0">
                        <a:solidFill>
                          <a:schemeClr val="tx1"/>
                        </a:solidFill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3500" marR="63500" marT="19050" marB="19050"/>
                </a:tc>
              </a:tr>
              <a:tr h="4064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GPIO_47</a:t>
                      </a:r>
                      <a:endParaRPr lang="en-US" sz="1200" b="1" dirty="0">
                        <a:solidFill>
                          <a:schemeClr val="tx1"/>
                        </a:solidFill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3500" marR="63500" marT="19050" marB="1905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chemeClr val="tx1"/>
                          </a:solidFill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p8.15</a:t>
                      </a:r>
                      <a:endParaRPr lang="en-US" sz="1200" b="1">
                        <a:solidFill>
                          <a:schemeClr val="tx1"/>
                        </a:solidFill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3500" marR="63500" marT="19050" marB="1905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chemeClr val="tx1"/>
                          </a:solidFill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IN1</a:t>
                      </a:r>
                      <a:endParaRPr lang="en-US" sz="1200" b="1">
                        <a:solidFill>
                          <a:schemeClr val="tx1"/>
                        </a:solidFill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3500" marR="63500" marT="19050" marB="19050"/>
                </a:tc>
              </a:tr>
              <a:tr h="4064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chemeClr val="tx1"/>
                          </a:solidFill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GPIO_46</a:t>
                      </a:r>
                      <a:endParaRPr lang="en-US" sz="1200" b="1">
                        <a:solidFill>
                          <a:schemeClr val="tx1"/>
                        </a:solidFill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3500" marR="63500" marT="19050" marB="1905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chemeClr val="tx1"/>
                          </a:solidFill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p8.16</a:t>
                      </a:r>
                      <a:endParaRPr lang="en-US" sz="1200" b="1">
                        <a:solidFill>
                          <a:schemeClr val="tx1"/>
                        </a:solidFill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3500" marR="63500" marT="19050" marB="1905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chemeClr val="tx1"/>
                          </a:solidFill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IN2</a:t>
                      </a:r>
                      <a:endParaRPr lang="en-US" sz="1200" b="1">
                        <a:solidFill>
                          <a:schemeClr val="tx1"/>
                        </a:solidFill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3500" marR="63500" marT="19050" marB="19050"/>
                </a:tc>
              </a:tr>
              <a:tr h="4064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GPIO_27</a:t>
                      </a:r>
                      <a:endParaRPr lang="en-US" sz="1200" b="1" dirty="0">
                        <a:solidFill>
                          <a:schemeClr val="tx1"/>
                        </a:solidFill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3500" marR="63500" marT="19050" marB="1905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chemeClr val="tx1"/>
                          </a:solidFill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p8.17</a:t>
                      </a:r>
                      <a:endParaRPr lang="en-US" sz="1200" b="1">
                        <a:solidFill>
                          <a:schemeClr val="tx1"/>
                        </a:solidFill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3500" marR="63500" marT="19050" marB="1905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IN3</a:t>
                      </a:r>
                      <a:endParaRPr lang="en-US" sz="1200" b="1" dirty="0">
                        <a:solidFill>
                          <a:schemeClr val="tx1"/>
                        </a:solidFill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3500" marR="63500" marT="19050" marB="19050"/>
                </a:tc>
              </a:tr>
              <a:tr h="4064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chemeClr val="tx1"/>
                          </a:solidFill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GPIO_65</a:t>
                      </a:r>
                      <a:endParaRPr lang="en-US" sz="1200" b="1">
                        <a:solidFill>
                          <a:schemeClr val="tx1"/>
                        </a:solidFill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3500" marR="63500" marT="19050" marB="1905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chemeClr val="tx1"/>
                          </a:solidFill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p8.18</a:t>
                      </a:r>
                      <a:endParaRPr lang="en-US" sz="1200" b="1">
                        <a:solidFill>
                          <a:schemeClr val="tx1"/>
                        </a:solidFill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3500" marR="63500" marT="19050" marB="1905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IN4</a:t>
                      </a:r>
                      <a:endParaRPr lang="en-US" sz="1200" b="1" dirty="0">
                        <a:solidFill>
                          <a:schemeClr val="tx1"/>
                        </a:solidFill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3500" marR="63500" marT="19050" marB="19050"/>
                </a:tc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Pin connections between BBB and ULN 2003 Driver Circuit</a:t>
            </a:r>
            <a:endParaRPr lang="en-US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8600" y="1676400"/>
            <a:ext cx="60198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dirty="0" smtClean="0">
                <a:latin typeface="Times New Roman" pitchFamily="18" charset="0"/>
                <a:cs typeface="Times New Roman" pitchFamily="18" charset="0"/>
                <a:hlinkClick r:id="rId2" tooltip="High-Voltage, High-Current Darlington Transistor Array"/>
              </a:rPr>
              <a:t>ULN2003AN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 Driver Circuit  – The driver receives a command, interprets it, and send the necessary power to the step motor to achieve a step.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 The ULN 2003AN board can supply between 5V to 12V to the motor from an independent power supply module. 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The ground pin of ULN2003 is connected to ground pin of power module.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The +5v pin of ULN 2003 is supplied with 5v from power module.</a:t>
            </a:r>
          </a:p>
          <a:p>
            <a:pPr>
              <a:buFont typeface="Arial" pitchFamily="34" charset="0"/>
              <a:buChar char="•"/>
            </a:pP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638925" y="1219200"/>
            <a:ext cx="2505075" cy="2938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ours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oncourse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95000" t="-106500" r="5000" b="2065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618</TotalTime>
  <Words>1400</Words>
  <Application>Microsoft Office PowerPoint</Application>
  <PresentationFormat>On-screen Show (4:3)</PresentationFormat>
  <Paragraphs>237</Paragraphs>
  <Slides>23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Concourse</vt:lpstr>
      <vt:lpstr>Individual Activity: 2_2 Task: Interfacing Stepper Motor with Beaglebone Black</vt:lpstr>
      <vt:lpstr>List of Contents</vt:lpstr>
      <vt:lpstr>IoT based Automatic Railway Gate Controller </vt:lpstr>
      <vt:lpstr>Purpose of Stepper Motor in the Project</vt:lpstr>
      <vt:lpstr>Hardware and Software Requirements </vt:lpstr>
      <vt:lpstr>Specifications of Stepper Motor</vt:lpstr>
      <vt:lpstr>Continue..</vt:lpstr>
      <vt:lpstr>Connection diagram of Beaglebone Black with Stepper Motor using ULN 2003 driver circuit</vt:lpstr>
      <vt:lpstr>Pin connections between BBB and ULN 2003 Driver Circuit</vt:lpstr>
      <vt:lpstr>Pin connection between Stepper Motor and ULN2003AN driver IC.</vt:lpstr>
      <vt:lpstr>Circuit Diagram</vt:lpstr>
      <vt:lpstr>Software Code- Eclipse IDE</vt:lpstr>
      <vt:lpstr>Overview of the Code</vt:lpstr>
      <vt:lpstr>Continue..</vt:lpstr>
      <vt:lpstr>Continue..</vt:lpstr>
      <vt:lpstr>Continue..</vt:lpstr>
      <vt:lpstr>Continue…</vt:lpstr>
      <vt:lpstr>Continue…</vt:lpstr>
      <vt:lpstr>Running code on Beaglebone Black</vt:lpstr>
      <vt:lpstr>Continue..</vt:lpstr>
      <vt:lpstr>Stepper motor code running on BBB</vt:lpstr>
      <vt:lpstr>References</vt:lpstr>
      <vt:lpstr>Slide 23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Individual Activity: 2_2 Task: Interfacing Stepper Motor with Beaglebone Black</dc:title>
  <dc:creator>User</dc:creator>
  <cp:lastModifiedBy>User</cp:lastModifiedBy>
  <cp:revision>15</cp:revision>
  <dcterms:created xsi:type="dcterms:W3CDTF">2006-08-16T00:00:00Z</dcterms:created>
  <dcterms:modified xsi:type="dcterms:W3CDTF">2020-11-16T09:59:59Z</dcterms:modified>
</cp:coreProperties>
</file>